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3"/>
    <p:sldId id="1017" r:id="rId4"/>
    <p:sldId id="1020" r:id="rId5"/>
    <p:sldId id="1037" r:id="rId6"/>
    <p:sldId id="1035" r:id="rId7"/>
    <p:sldId id="1036" r:id="rId8"/>
    <p:sldId id="1040" r:id="rId9"/>
    <p:sldId id="1022" r:id="rId10"/>
    <p:sldId id="1041" r:id="rId11"/>
    <p:sldId id="1042" r:id="rId12"/>
    <p:sldId id="1043" r:id="rId13"/>
    <p:sldId id="1044" r:id="rId14"/>
    <p:sldId id="1045" r:id="rId15"/>
    <p:sldId id="1046" r:id="rId16"/>
    <p:sldId id="1024" r:id="rId17"/>
    <p:sldId id="1049" r:id="rId18"/>
    <p:sldId id="1050" r:id="rId19"/>
    <p:sldId id="1047" r:id="rId20"/>
    <p:sldId id="1048" r:id="rId21"/>
    <p:sldId id="1051" r:id="rId22"/>
    <p:sldId id="1052" r:id="rId23"/>
    <p:sldId id="1053" r:id="rId24"/>
    <p:sldId id="1025" r:id="rId25"/>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notesMaster" Target="notesMasters/notesMaster1.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4" name="文本框 3"/>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6.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6.png"/><Relationship Id="rId2" Type="http://schemas.openxmlformats.org/officeDocument/2006/relationships/image" Target="../media/image15.png"/><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6.png"/><Relationship Id="rId3" Type="http://schemas.openxmlformats.org/officeDocument/2006/relationships/image" Target="../media/image19.png"/><Relationship Id="rId2" Type="http://schemas.openxmlformats.org/officeDocument/2006/relationships/image" Target="../media/image27.png"/><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5.png"/><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9.png"/><Relationship Id="rId3" Type="http://schemas.openxmlformats.org/officeDocument/2006/relationships/image" Target="../media/image17.png"/><Relationship Id="rId2" Type="http://schemas.openxmlformats.org/officeDocument/2006/relationships/image" Target="../media/image33.png"/><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4.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机械波</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2</a:t>
            </a:r>
            <a:r>
              <a:rPr lang="en-US" altLang="zh-CN" sz="4800" b="0" smtClean="0">
                <a:solidFill>
                  <a:srgbClr val="000000"/>
                </a:solidFill>
                <a:latin typeface="+mn-lt"/>
                <a:ea typeface="微软雅黑" panose="020B0503020204020204" pitchFamily="34" charset="-122"/>
                <a:cs typeface="微软雅黑" panose="020B0503020204020204" pitchFamily="34" charset="-122"/>
              </a:rPr>
              <a:t>. </a:t>
            </a:r>
            <a:r>
              <a:rPr lang="zh-CN" altLang="en-US" sz="4800" b="0" smtClean="0">
                <a:solidFill>
                  <a:srgbClr val="000000"/>
                </a:solidFill>
                <a:latin typeface="+mn-lt"/>
                <a:ea typeface="微软雅黑" panose="020B0503020204020204" pitchFamily="34" charset="-122"/>
                <a:cs typeface="微软雅黑" panose="020B0503020204020204" pitchFamily="34" charset="-122"/>
              </a:rPr>
              <a:t>波</a:t>
            </a:r>
            <a:r>
              <a:rPr lang="zh-CN" altLang="en-US" sz="4800" b="0">
                <a:solidFill>
                  <a:srgbClr val="000000"/>
                </a:solidFill>
                <a:latin typeface="+mn-lt"/>
                <a:ea typeface="微软雅黑" panose="020B0503020204020204" pitchFamily="34" charset="-122"/>
                <a:cs typeface="微软雅黑" panose="020B0503020204020204" pitchFamily="34" charset="-122"/>
              </a:rPr>
              <a:t>的描述</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08720"/>
          <a:ext cx="11521280" cy="3840480"/>
        </p:xfrm>
        <a:graphic>
          <a:graphicData uri="http://schemas.openxmlformats.org/drawingml/2006/table">
            <a:tbl>
              <a:tblPr firstRow="1" firstCol="1" bandRow="1"/>
              <a:tblGrid>
                <a:gridCol w="1329556"/>
                <a:gridCol w="4791124"/>
                <a:gridCol w="5400600"/>
              </a:tblGrid>
              <a:tr h="0">
                <a:tc>
                  <a:txBody>
                    <a:bodyPr/>
                    <a:lstStyle/>
                    <a:p>
                      <a:pPr algn="just" hangingPunct="0">
                        <a:lnSpc>
                          <a:spcPct val="15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振动图像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波的图像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随时间推移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图像延续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但已有形状不变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随时间推移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波形沿传播方向平移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横坐标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完整曲线占横坐标的距离表示一个周期</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完整曲线占横坐标的距离表示一个波长</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比喻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记录着一个人一段时间内活动的录像带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记录着许多人某时刻动作、表情的集体照片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振动图像和波的图像的关联分析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求解振动图像与波的图像的综合类问题可采用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一分、一看、二找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分清振动图像与波的图像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此问题最简单，只要看清横坐标即可，横坐标为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则为波的图像，横坐标为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则为振动图像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看清横、纵坐标的单位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尤其要注意单位前的数量级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在波的图像里找准振动图像对应的质点；在振动图像里找准波的图像对应的时刻</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27385" y="5301208"/>
            <a:ext cx="840740" cy="299720"/>
          </a:xfrm>
          <a:prstGeom prst="rect">
            <a:avLst/>
          </a:prstGeom>
        </p:spPr>
      </p:pic>
      <p:sp>
        <p:nvSpPr>
          <p:cNvPr id="4" name="内容占位符 3"/>
          <p:cNvSpPr>
            <a:spLocks noGrp="1"/>
          </p:cNvSpPr>
          <p:nvPr>
            <p:ph idx="1"/>
          </p:nvPr>
        </p:nvSpPr>
        <p:spPr>
          <a:xfrm>
            <a:off x="360854" y="692696"/>
            <a:ext cx="11485848" cy="4524315"/>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简谐横波沿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轴负方向传播，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时刻波形图如图甲所示，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是波上的三个质点，图乙是波上某一点的振动图像，则下列说法错误的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图乙可以表示质点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的振动图像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该波的传播速度大小为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时位于波谷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做简谐运动的表达式为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.1</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5672302" y="1916832"/>
            <a:ext cx="6039528" cy="2615202"/>
          </a:xfrm>
          <a:prstGeom prst="rect">
            <a:avLst/>
          </a:prstGeom>
        </p:spPr>
      </p:pic>
      <p:sp>
        <p:nvSpPr>
          <p:cNvPr id="5" name="矩形 4"/>
          <p:cNvSpPr/>
          <p:nvPr/>
        </p:nvSpPr>
        <p:spPr>
          <a:xfrm>
            <a:off x="1414686" y="5085184"/>
            <a:ext cx="389850" cy="646331"/>
          </a:xfrm>
          <a:prstGeom prst="rect">
            <a:avLst/>
          </a:prstGeom>
        </p:spPr>
        <p:txBody>
          <a:bodyPr wrap="none">
            <a:spAutoFit/>
          </a:bodyPr>
          <a:lstStyle/>
          <a:p>
            <a:pPr algn="just">
              <a:lnSpc>
                <a:spcPct val="150000"/>
              </a:lnSpc>
              <a:spcAft>
                <a:spcPts val="0"/>
              </a:spcAft>
              <a:tabLst>
                <a:tab pos="6301105" algn="l"/>
              </a:tabLst>
            </a:pPr>
            <a:r>
              <a:rPr lang="en-US" altLang="zh-CN" sz="2400">
                <a:solidFill>
                  <a:srgbClr val="000000"/>
                </a:solidFill>
                <a:cs typeface="Times New Roman" panose="02020603050405020304" pitchFamily="18" charset="0"/>
              </a:rPr>
              <a:t>B</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814265"/>
                <a:ext cx="11485848" cy="3910879"/>
              </a:xfrm>
            </p:spPr>
            <p:txBody>
              <a:bodyPr/>
              <a:lstStyle/>
              <a:p>
                <a:pPr hangingPunct="0">
                  <a:lnSpc>
                    <a:spcPct val="130000"/>
                  </a:lnSpc>
                  <a:spcAft>
                    <a:spcPts val="0"/>
                  </a:spcAft>
                  <a:tabLst>
                    <a:tab pos="630110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波向左传播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波源在右侧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带动法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时由平衡位置向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轴负方向运动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图乙中质点在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时刻从平衡位置向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轴负方向运动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由图甲可知波长为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由图乙可知周期为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则波速</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由图甲可知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位于波峰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即半个周期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位于波谷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时刻质点</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处于平衡位置向上</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运动</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则</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质点</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做简谐运动的表达式为</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u="wavy">
                    <a:solidFill>
                      <a:srgbClr val="000000"/>
                    </a:solidFill>
                    <a:uFill>
                      <a:solidFill>
                        <a:srgbClr val="00FFFF"/>
                      </a:solidFill>
                    </a:uFill>
                    <a:ea typeface="宋体" panose="02010600030101010101" pitchFamily="2" charset="-122"/>
                    <a:cs typeface="Times New Roman" panose="02020603050405020304" pitchFamily="18" charset="0"/>
                  </a:rPr>
                  <a:t>.</a:t>
                </a:r>
                <a:r>
                  <a:rPr lang="en-US"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1sin</a:t>
                </a:r>
                <a14:m>
                  <m:oMath xmlns:m="http://schemas.openxmlformats.org/officeDocument/2006/math">
                    <m:d>
                      <m:d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𝟐</m:t>
                            </m:r>
                          </m:den>
                        </m:f>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𝒕</m:t>
                        </m:r>
                      </m:e>
                    </m:d>
                  </m:oMath>
                </a14:m>
                <a:r>
                  <a:rPr lang="en-US"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u="wavy" smtClean="0">
                    <a:solidFill>
                      <a:srgbClr val="000000"/>
                    </a:solidFill>
                    <a:uFill>
                      <a:solidFill>
                        <a:srgbClr val="00FFFF"/>
                      </a:solidFill>
                    </a:uFill>
                    <a:ea typeface="宋体" panose="02010600030101010101" pitchFamily="2" charset="-122"/>
                    <a:cs typeface="Times New Roman" panose="02020603050405020304" pitchFamily="18" charset="0"/>
                  </a:rPr>
                  <a:t>.</a:t>
                </a:r>
                <a:r>
                  <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1sin</a:t>
                </a:r>
                <a:r>
                  <a:rPr lang="en-US" altLang="zh-CN" b="1" u="wavy" smtClean="0">
                    <a:solidFill>
                      <a:srgbClr val="000000"/>
                    </a:solidFill>
                    <a:uFill>
                      <a:solidFill>
                        <a:srgbClr val="00FFF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π</a:t>
                </a:r>
                <a:r>
                  <a:rPr lang="en-US" altLang="zh-CN" b="1" i="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u="wavy" smtClean="0">
                    <a:solidFill>
                      <a:srgbClr val="000000"/>
                    </a:solidFill>
                    <a:uFill>
                      <a:solidFill>
                        <a:srgbClr val="00FFF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不符合题意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814265"/>
                <a:ext cx="11485848" cy="3910879"/>
              </a:xfrm>
              <a:blipFill rotWithShape="1">
                <a:blip r:embed="rId2"/>
                <a:stretch>
                  <a:fillRect l="-2" t="-5" r="1" b="3"/>
                </a:stretch>
              </a:blipFill>
            </p:spPr>
            <p:txBody>
              <a:bodyPr/>
              <a:lstStyle/>
              <a:p>
                <a:r>
                  <a:rPr lang="zh-CN" altLang="en-US">
                    <a:noFill/>
                  </a:rPr>
                  <a:t> </a:t>
                </a:r>
              </a:p>
            </p:txBody>
          </p:sp>
        </mc:Fallback>
      </mc:AlternateContent>
      <p:sp>
        <p:nvSpPr>
          <p:cNvPr id="2" name="矩形 1"/>
          <p:cNvSpPr/>
          <p:nvPr/>
        </p:nvSpPr>
        <p:spPr>
          <a:xfrm>
            <a:off x="262558" y="4653136"/>
            <a:ext cx="7408892" cy="1754326"/>
          </a:xfrm>
          <a:prstGeom prst="rect">
            <a:avLst/>
          </a:prstGeom>
        </p:spPr>
        <p:txBody>
          <a:bodyPr wrap="square">
            <a:spAutoFit/>
          </a:bodyPr>
          <a:lstStyle/>
          <a:p>
            <a:pPr algn="just" eaLnBrk="1">
              <a:lnSpc>
                <a:spcPct val="150000"/>
              </a:lnSpc>
              <a:spcAft>
                <a:spcPts val="0"/>
              </a:spcAft>
              <a:tabLst>
                <a:tab pos="6301105" algn="l"/>
              </a:tabLst>
            </a:pPr>
            <a:r>
              <a:rPr lang="en-US" altLang="zh-CN" sz="2400" smtClean="0">
                <a:solidFill>
                  <a:srgbClr val="00AEEF"/>
                </a:solidFill>
                <a:ea typeface="楷体" panose="02010609060101010101" pitchFamily="49" charset="-122"/>
                <a:cs typeface="Times New Roman" panose="02020603050405020304" pitchFamily="18" charset="0"/>
              </a:rPr>
              <a:t>          </a:t>
            </a:r>
            <a:r>
              <a:rPr lang="zh-CN" altLang="zh-CN" sz="2400" smtClean="0">
                <a:solidFill>
                  <a:srgbClr val="00AEEF"/>
                </a:solidFill>
                <a:ea typeface="楷体" panose="02010609060101010101" pitchFamily="49" charset="-122"/>
                <a:cs typeface="Times New Roman" panose="02020603050405020304" pitchFamily="18" charset="0"/>
              </a:rPr>
              <a:t>质点</a:t>
            </a:r>
            <a:r>
              <a:rPr lang="zh-CN" altLang="zh-CN" sz="2400">
                <a:solidFill>
                  <a:srgbClr val="00AEEF"/>
                </a:solidFill>
                <a:ea typeface="楷体" panose="02010609060101010101" pitchFamily="49" charset="-122"/>
                <a:cs typeface="Times New Roman" panose="02020603050405020304" pitchFamily="18" charset="0"/>
              </a:rPr>
              <a:t>由平衡位置开始振动时</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初相位的确定原则是看质点的振动方向</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质点向上振</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初相位为零</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质点向下振</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初相位为</a:t>
            </a:r>
            <a:r>
              <a:rPr lang="en-US" altLang="zh-CN" sz="2400">
                <a:solidFill>
                  <a:srgbClr val="00AEEF"/>
                </a:solidFill>
                <a:cs typeface="Times New Roman" panose="02020603050405020304" pitchFamily="18" charset="0"/>
              </a:rPr>
              <a:t>π</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pic>
        <p:nvPicPr>
          <p:cNvPr id="5" name="箭头右下.eps" descr="id:2147492539;FounderCES"/>
          <p:cNvPicPr/>
          <p:nvPr/>
        </p:nvPicPr>
        <p:blipFill>
          <a:blip r:embed="rId3"/>
          <a:stretch>
            <a:fillRect/>
          </a:stretch>
        </p:blipFill>
        <p:spPr>
          <a:xfrm>
            <a:off x="515660" y="4797152"/>
            <a:ext cx="394970" cy="310515"/>
          </a:xfrm>
          <a:prstGeom prst="rect">
            <a:avLst/>
          </a:prstGeom>
        </p:spPr>
      </p:pic>
      <p:pic>
        <p:nvPicPr>
          <p:cNvPr id="7" name="图片 6"/>
          <p:cNvPicPr>
            <a:picLocks noChangeAspect="1"/>
          </p:cNvPicPr>
          <p:nvPr/>
        </p:nvPicPr>
        <p:blipFill>
          <a:blip r:embed="rId4">
            <a:clrChange>
              <a:clrFrom>
                <a:srgbClr val="FFFFFF"/>
              </a:clrFrom>
              <a:clrTo>
                <a:srgbClr val="FFFFFF">
                  <a:alpha val="0"/>
                </a:srgbClr>
              </a:clrTo>
            </a:clrChange>
          </a:blip>
          <a:stretch>
            <a:fillRect/>
          </a:stretch>
        </p:blipFill>
        <p:spPr>
          <a:xfrm>
            <a:off x="7745902" y="4437112"/>
            <a:ext cx="4207601" cy="182195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53616" y="908720"/>
            <a:ext cx="968680" cy="342148"/>
          </a:xfrm>
          <a:prstGeom prst="rect">
            <a:avLst/>
          </a:prstGeom>
        </p:spPr>
      </p:pic>
      <p:sp>
        <p:nvSpPr>
          <p:cNvPr id="4" name="内容占位符 3"/>
          <p:cNvSpPr>
            <a:spLocks noGrp="1"/>
          </p:cNvSpPr>
          <p:nvPr>
            <p:ph idx="1"/>
          </p:nvPr>
        </p:nvSpPr>
        <p:spPr>
          <a:xfrm>
            <a:off x="360854" y="764704"/>
            <a:ext cx="11485848" cy="576248"/>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横波</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的传播方向与质点振动方向的互判</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06575" y="1394884"/>
          <a:ext cx="11440128" cy="3222435"/>
        </p:xfrm>
        <a:graphic>
          <a:graphicData uri="http://schemas.openxmlformats.org/drawingml/2006/table">
            <a:tbl>
              <a:tblPr firstRow="1" firstCol="1" bandRow="1"/>
              <a:tblGrid>
                <a:gridCol w="1368151"/>
                <a:gridCol w="5472608"/>
                <a:gridCol w="4599369"/>
              </a:tblGrid>
              <a:tr h="0">
                <a:tc>
                  <a:txBody>
                    <a:bodyPr/>
                    <a:lstStyle/>
                    <a:p>
                      <a:pPr algn="ctr" hangingPunct="0">
                        <a:lnSpc>
                          <a:spcPct val="15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头头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尾尾</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在波形图的波峰</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或波谷</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上画出一个箭头表示波的传播方向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并在波峰</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或波谷</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两边波形上分别画出两个箭头表示质点运动方向</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那么这三个箭头总是头头相对</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尾尾相对</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4097" name="wld5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28815" y="2644351"/>
            <a:ext cx="2404886" cy="17853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764705"/>
          <a:ext cx="11521280" cy="4972160"/>
        </p:xfrm>
        <a:graphic>
          <a:graphicData uri="http://schemas.openxmlformats.org/drawingml/2006/table">
            <a:tbl>
              <a:tblPr firstRow="1" firstCol="1" bandRow="1"/>
              <a:tblGrid>
                <a:gridCol w="1728192"/>
                <a:gridCol w="4968552"/>
                <a:gridCol w="4824536"/>
              </a:tblGrid>
              <a:tr h="474610">
                <a:tc>
                  <a:txBody>
                    <a:bodyPr/>
                    <a:lstStyle/>
                    <a:p>
                      <a:pPr algn="ctr" hangingPunct="0">
                        <a:lnSpc>
                          <a:spcPct val="13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593200">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上</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下坡</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沿波的传播方向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上坡</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时质点向下振动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下坡</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时质点向上振动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6301105"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630110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477008">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侧法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波形图上某点处表示波的传播方向和质点振动方向的箭头在图线同侧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6301105"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6301105"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423733">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微</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平移</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将波形沿传播方向进行微小的平移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再由对应同一</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坐标的两波形曲线上的点来判断振动方向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7" name="hjx847.jpg"/>
          <p:cNvPicPr/>
          <p:nvPr/>
        </p:nvPicPr>
        <p:blipFill>
          <a:blip r:embed="rId1"/>
          <a:stretch>
            <a:fillRect/>
          </a:stretch>
        </p:blipFill>
        <p:spPr>
          <a:xfrm>
            <a:off x="8399462" y="1268760"/>
            <a:ext cx="1776730" cy="1410335"/>
          </a:xfrm>
          <a:prstGeom prst="rect">
            <a:avLst/>
          </a:prstGeom>
        </p:spPr>
      </p:pic>
      <p:pic>
        <p:nvPicPr>
          <p:cNvPr id="8" name="hjx848.jpg"/>
          <p:cNvPicPr/>
          <p:nvPr/>
        </p:nvPicPr>
        <p:blipFill>
          <a:blip r:embed="rId2"/>
          <a:stretch>
            <a:fillRect/>
          </a:stretch>
        </p:blipFill>
        <p:spPr>
          <a:xfrm>
            <a:off x="8351113" y="2996952"/>
            <a:ext cx="2176780" cy="1052195"/>
          </a:xfrm>
          <a:prstGeom prst="rect">
            <a:avLst/>
          </a:prstGeom>
        </p:spPr>
      </p:pic>
      <p:pic>
        <p:nvPicPr>
          <p:cNvPr id="9" name="hjx849.jpg"/>
          <p:cNvPicPr/>
          <p:nvPr/>
        </p:nvPicPr>
        <p:blipFill>
          <a:blip r:embed="rId3"/>
          <a:stretch>
            <a:fillRect/>
          </a:stretch>
        </p:blipFill>
        <p:spPr>
          <a:xfrm>
            <a:off x="8351114" y="4411766"/>
            <a:ext cx="2280596" cy="1249481"/>
          </a:xfrm>
          <a:prstGeom prst="rect">
            <a:avLst/>
          </a:prstGeom>
        </p:spPr>
      </p:pic>
      <p:sp>
        <p:nvSpPr>
          <p:cNvPr id="4" name="矩形 3"/>
          <p:cNvSpPr/>
          <p:nvPr/>
        </p:nvSpPr>
        <p:spPr>
          <a:xfrm>
            <a:off x="262558" y="5805264"/>
            <a:ext cx="10801200" cy="646331"/>
          </a:xfrm>
          <a:prstGeom prst="rect">
            <a:avLst/>
          </a:prstGeom>
        </p:spPr>
        <p:txBody>
          <a:bodyPr wrap="square">
            <a:spAutoFit/>
          </a:bodyPr>
          <a:lstStyle/>
          <a:p>
            <a:pPr algn="just">
              <a:lnSpc>
                <a:spcPct val="150000"/>
              </a:lnSpc>
              <a:spcAft>
                <a:spcPts val="0"/>
              </a:spcAft>
              <a:tabLst>
                <a:tab pos="6301105" algn="l"/>
              </a:tabLst>
            </a:pPr>
            <a:r>
              <a:rPr lang="zh-CN" altLang="zh-CN" sz="2400">
                <a:solidFill>
                  <a:srgbClr val="000000"/>
                </a:solidFill>
                <a:cs typeface="Times New Roman" panose="02020603050405020304" pitchFamily="18" charset="0"/>
              </a:rPr>
              <a:t>提醒：以上方法均可逆向使用，即根据质点振动方向判断波的传播方向</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91708;FounderCES"/>
          <p:cNvPicPr/>
          <p:nvPr/>
        </p:nvPicPr>
        <p:blipFill>
          <a:blip r:embed="rId1"/>
          <a:stretch>
            <a:fillRect/>
          </a:stretch>
        </p:blipFill>
        <p:spPr>
          <a:xfrm>
            <a:off x="375220" y="947359"/>
            <a:ext cx="904076" cy="291022"/>
          </a:xfrm>
          <a:prstGeom prst="rect">
            <a:avLst/>
          </a:prstGeom>
        </p:spPr>
      </p:pic>
      <p:pic>
        <p:nvPicPr>
          <p:cNvPr id="8" name="24答案.eps" descr="id:2147491722;FounderCES"/>
          <p:cNvPicPr/>
          <p:nvPr/>
        </p:nvPicPr>
        <p:blipFill>
          <a:blip r:embed="rId2"/>
          <a:stretch>
            <a:fillRect/>
          </a:stretch>
        </p:blipFill>
        <p:spPr>
          <a:xfrm>
            <a:off x="438556" y="4293096"/>
            <a:ext cx="840740" cy="299720"/>
          </a:xfrm>
          <a:prstGeom prst="rect">
            <a:avLst/>
          </a:prstGeom>
        </p:spPr>
      </p:pic>
      <p:sp>
        <p:nvSpPr>
          <p:cNvPr id="3" name="内容占位符 2"/>
          <p:cNvSpPr>
            <a:spLocks noGrp="1"/>
          </p:cNvSpPr>
          <p:nvPr>
            <p:ph idx="1"/>
          </p:nvPr>
        </p:nvSpPr>
        <p:spPr>
          <a:xfrm>
            <a:off x="360854" y="764704"/>
            <a:ext cx="11485848" cy="3416320"/>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图所示为一列简谐横波在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时刻的波形图，已知这列波沿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轴正方向传播，波速为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距原点</a:t>
            </a:r>
            <a:r>
              <a:rPr lang="en-US" altLang="zh-CN" b="1" smtClean="0">
                <a:solidFill>
                  <a:srgbClr val="000000"/>
                </a:solidFill>
                <a:ea typeface="宋体" panose="02010600030101010101" pitchFamily="2" charset="-122"/>
                <a:cs typeface="Times New Roman" panose="02020603050405020304" pitchFamily="18" charset="0"/>
              </a:rPr>
              <a:t>2.0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振动的周期为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的加速度最大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的振动方向沿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轴正方向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距原点的距离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439250" y="4077072"/>
            <a:ext cx="407484" cy="646331"/>
          </a:xfrm>
          <a:prstGeom prst="rect">
            <a:avLst/>
          </a:prstGeom>
        </p:spPr>
        <p:txBody>
          <a:bodyPr wrap="none">
            <a:spAutoFit/>
          </a:bodyPr>
          <a:lstStyle/>
          <a:p>
            <a:pPr algn="just">
              <a:lnSpc>
                <a:spcPct val="150000"/>
              </a:lnSpc>
              <a:spcAft>
                <a:spcPts val="0"/>
              </a:spcAft>
              <a:tabLst>
                <a:tab pos="6301105" algn="l"/>
              </a:tabLst>
            </a:pPr>
            <a:r>
              <a:rPr lang="en-US" altLang="zh-CN" sz="2400">
                <a:solidFill>
                  <a:srgbClr val="000000"/>
                </a:solidFill>
                <a:cs typeface="Times New Roman" panose="02020603050405020304" pitchFamily="18" charset="0"/>
              </a:rPr>
              <a:t>A</a:t>
            </a:r>
            <a:endParaRPr lang="zh-CN" altLang="zh-CN" sz="1200">
              <a:solidFill>
                <a:srgbClr val="000000"/>
              </a:solidFill>
              <a:cs typeface="Times New Roman" panose="02020603050405020304" pitchFamily="18" charset="0"/>
            </a:endParaRPr>
          </a:p>
        </p:txBody>
      </p:sp>
      <p:pic>
        <p:nvPicPr>
          <p:cNvPr id="6" name="wld588.jpg" descr="id:2147492575;FounderCES"/>
          <p:cNvPicPr/>
          <p:nvPr/>
        </p:nvPicPr>
        <p:blipFill>
          <a:blip r:embed="rId3"/>
          <a:stretch>
            <a:fillRect/>
          </a:stretch>
        </p:blipFill>
        <p:spPr>
          <a:xfrm>
            <a:off x="7175326" y="1916832"/>
            <a:ext cx="3372485" cy="19411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571252"/>
                <a:ext cx="11485848" cy="4225900"/>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该波的波长为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所以该波的周期为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m:rPr>
                            <m:nor/>
                          </m:rPr>
                          <a:rPr lang="en-US" altLang="zh-CN" b="1" i="1" dirty="0">
                            <a:solidFill>
                              <a:srgbClr val="000000"/>
                            </a:solidFill>
                            <a:latin typeface="Book Antiqua" panose="02040602050305030304" pitchFamily="18" charset="0"/>
                            <a:ea typeface="楷体" panose="02010609060101010101" pitchFamily="49" charset="-122"/>
                            <a:cs typeface="Times New Roman" panose="02020603050405020304" pitchFamily="18" charset="0"/>
                          </a:rPr>
                          <m:t>v</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ea typeface="宋体" panose="02010600030101010101" pitchFamily="2" charset="-122"/>
                    <a:cs typeface="Times New Roman" panose="02020603050405020304" pitchFamily="18" charset="0"/>
                  </a:rPr>
                  <a:t>0.2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即质点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振动的周期为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ea typeface="宋体" panose="02010600030101010101" pitchFamily="2" charset="-122"/>
                    <a:cs typeface="Times New Roman" panose="02020603050405020304" pitchFamily="18" charset="0"/>
                  </a:rPr>
                  <a:t>.2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此时质点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处于平衡位置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由于这列波沿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轴正方向传播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根据波的传播方向和质点振动方向的关系可知</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此时质点</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的振动方向沿</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轴负方向</a:t>
                </a:r>
                <a:r>
                  <a:rPr lang="zh-CN" altLang="zh-CN" b="1" u="wavy" dirty="0"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b="1" u="wavy" dirty="0"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u="wavy" dirty="0">
                  <a:solidFill>
                    <a:srgbClr val="000000"/>
                  </a:solidFill>
                  <a:effectLst/>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u="wavy" dirty="0"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sz="1200" b="1" u="wavy" dirty="0">
                  <a:solidFill>
                    <a:srgbClr val="000000"/>
                  </a:solidFill>
                  <a:effectLst/>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zh-CN" altLang="zh-CN" sz="12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介质中的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质点并不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沿波的传播方向迁移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571252"/>
                <a:ext cx="11485848" cy="4225900"/>
              </a:xfrm>
              <a:blipFill rotWithShape="1">
                <a:blip r:embed="rId2"/>
                <a:stretch>
                  <a:fillRect l="-2" t="-9" r="1" b="9"/>
                </a:stretch>
              </a:blipFill>
            </p:spPr>
            <p:txBody>
              <a:bodyPr/>
              <a:lstStyle/>
              <a:p>
                <a:r>
                  <a:rPr lang="zh-CN" altLang="en-US">
                    <a:noFill/>
                  </a:rPr>
                  <a:t> </a:t>
                </a:r>
              </a:p>
            </p:txBody>
          </p:sp>
        </mc:Fallback>
      </mc:AlternateContent>
      <p:sp>
        <p:nvSpPr>
          <p:cNvPr id="2" name="矩形 1"/>
          <p:cNvSpPr/>
          <p:nvPr/>
        </p:nvSpPr>
        <p:spPr>
          <a:xfrm>
            <a:off x="360854" y="3041590"/>
            <a:ext cx="11485848" cy="1200329"/>
          </a:xfrm>
          <a:prstGeom prst="rect">
            <a:avLst/>
          </a:prstGeom>
        </p:spPr>
        <p:txBody>
          <a:bodyPr wrap="square">
            <a:spAutoFit/>
          </a:bodyPr>
          <a:lstStyle/>
          <a:p>
            <a:pPr algn="just">
              <a:lnSpc>
                <a:spcPct val="150000"/>
              </a:lnSpc>
              <a:spcAft>
                <a:spcPts val="0"/>
              </a:spcAft>
              <a:tabLst>
                <a:tab pos="6301105" algn="l"/>
              </a:tabLst>
            </a:pPr>
            <a:r>
              <a:rPr lang="en-US" altLang="zh-CN" sz="2400" smtClean="0">
                <a:solidFill>
                  <a:srgbClr val="00AEEF"/>
                </a:solidFill>
                <a:ea typeface="楷体" panose="02010609060101010101" pitchFamily="49" charset="-122"/>
                <a:cs typeface="Times New Roman" panose="02020603050405020304" pitchFamily="18" charset="0"/>
              </a:rPr>
              <a:t>          </a:t>
            </a:r>
            <a:r>
              <a:rPr lang="zh-CN" altLang="zh-CN" sz="2400" smtClean="0">
                <a:solidFill>
                  <a:srgbClr val="00AEEF"/>
                </a:solidFill>
                <a:ea typeface="楷体" panose="02010609060101010101" pitchFamily="49" charset="-122"/>
                <a:cs typeface="Times New Roman" panose="02020603050405020304" pitchFamily="18" charset="0"/>
              </a:rPr>
              <a:t>可以</a:t>
            </a:r>
            <a:r>
              <a:rPr lang="zh-CN" altLang="zh-CN" sz="2400">
                <a:solidFill>
                  <a:srgbClr val="00AEEF"/>
                </a:solidFill>
                <a:ea typeface="楷体" panose="02010609060101010101" pitchFamily="49" charset="-122"/>
                <a:cs typeface="Times New Roman" panose="02020603050405020304" pitchFamily="18" charset="0"/>
              </a:rPr>
              <a:t>根据</a:t>
            </a:r>
            <a:r>
              <a:rPr lang="en-US" altLang="zh-CN" sz="2400">
                <a:solidFill>
                  <a:srgbClr val="00AEEF"/>
                </a:solidFill>
                <a:latin typeface="宋体" panose="02010600030101010101" pitchFamily="2" charset="-122"/>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带动法</a:t>
            </a:r>
            <a:r>
              <a:rPr lang="en-US" altLang="zh-CN" sz="2400">
                <a:solidFill>
                  <a:srgbClr val="00AEEF"/>
                </a:solidFill>
                <a:latin typeface="宋体" panose="02010600030101010101" pitchFamily="2" charset="-122"/>
                <a:cs typeface="Times New Roman" panose="02020603050405020304" pitchFamily="18" charset="0"/>
              </a:rPr>
              <a:t>”</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波源在</a:t>
            </a:r>
            <a:r>
              <a:rPr lang="en-US" altLang="zh-CN" sz="2400" i="1">
                <a:solidFill>
                  <a:srgbClr val="00AEEF"/>
                </a:solidFill>
                <a:cs typeface="Times New Roman" panose="02020603050405020304" pitchFamily="18" charset="0"/>
              </a:rPr>
              <a:t>P</a:t>
            </a:r>
            <a:r>
              <a:rPr lang="zh-CN" altLang="zh-CN" sz="2400">
                <a:solidFill>
                  <a:srgbClr val="00AEEF"/>
                </a:solidFill>
                <a:ea typeface="楷体" panose="02010609060101010101" pitchFamily="49" charset="-122"/>
                <a:cs typeface="Times New Roman" panose="02020603050405020304" pitchFamily="18" charset="0"/>
              </a:rPr>
              <a:t>点左侧</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紧邻</a:t>
            </a:r>
            <a:r>
              <a:rPr lang="en-US" altLang="zh-CN" sz="2400" i="1">
                <a:solidFill>
                  <a:srgbClr val="00AEEF"/>
                </a:solidFill>
                <a:cs typeface="Times New Roman" panose="02020603050405020304" pitchFamily="18" charset="0"/>
              </a:rPr>
              <a:t>P</a:t>
            </a:r>
            <a:r>
              <a:rPr lang="zh-CN" altLang="zh-CN" sz="2400">
                <a:solidFill>
                  <a:srgbClr val="00AEEF"/>
                </a:solidFill>
                <a:ea typeface="楷体" panose="02010609060101010101" pitchFamily="49" charset="-122"/>
                <a:cs typeface="Times New Roman" panose="02020603050405020304" pitchFamily="18" charset="0"/>
              </a:rPr>
              <a:t>点左侧的点在</a:t>
            </a:r>
            <a:r>
              <a:rPr lang="en-US" altLang="zh-CN" sz="2400" i="1">
                <a:solidFill>
                  <a:srgbClr val="00AEEF"/>
                </a:solidFill>
                <a:cs typeface="Times New Roman" panose="02020603050405020304" pitchFamily="18" charset="0"/>
              </a:rPr>
              <a:t>P</a:t>
            </a:r>
            <a:r>
              <a:rPr lang="zh-CN" altLang="zh-CN" sz="2400">
                <a:solidFill>
                  <a:srgbClr val="00AEEF"/>
                </a:solidFill>
                <a:ea typeface="楷体" panose="02010609060101010101" pitchFamily="49" charset="-122"/>
                <a:cs typeface="Times New Roman" panose="02020603050405020304" pitchFamily="18" charset="0"/>
              </a:rPr>
              <a:t>点下方</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说明</a:t>
            </a:r>
            <a:r>
              <a:rPr lang="en-US" altLang="zh-CN" sz="2400" i="1">
                <a:solidFill>
                  <a:srgbClr val="00AEEF"/>
                </a:solidFill>
                <a:cs typeface="Times New Roman" panose="02020603050405020304" pitchFamily="18" charset="0"/>
              </a:rPr>
              <a:t>P</a:t>
            </a:r>
            <a:r>
              <a:rPr lang="zh-CN" altLang="zh-CN" sz="2400">
                <a:solidFill>
                  <a:srgbClr val="00AEEF"/>
                </a:solidFill>
                <a:ea typeface="楷体" panose="02010609060101010101" pitchFamily="49" charset="-122"/>
                <a:cs typeface="Times New Roman" panose="02020603050405020304" pitchFamily="18" charset="0"/>
              </a:rPr>
              <a:t>点此时向下振</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也可以根据</a:t>
            </a:r>
            <a:r>
              <a:rPr lang="en-US" altLang="zh-CN" sz="2400">
                <a:solidFill>
                  <a:srgbClr val="00AEEF"/>
                </a:solidFill>
                <a:latin typeface="宋体" panose="02010600030101010101" pitchFamily="2" charset="-122"/>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头头</a:t>
            </a:r>
            <a:r>
              <a:rPr lang="en-US" altLang="zh-CN" sz="2400">
                <a:solidFill>
                  <a:srgbClr val="00AEEF"/>
                </a:solidFill>
                <a:latin typeface="宋体" panose="02010600030101010101" pitchFamily="2" charset="-122"/>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尾尾</a:t>
            </a:r>
            <a:r>
              <a:rPr lang="en-US" altLang="zh-CN" sz="2400">
                <a:solidFill>
                  <a:srgbClr val="00AEEF"/>
                </a:solidFill>
                <a:latin typeface="宋体" panose="02010600030101010101" pitchFamily="2" charset="-122"/>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相对法</a:t>
            </a:r>
            <a:r>
              <a:rPr lang="en-US" altLang="zh-CN" sz="2400">
                <a:solidFill>
                  <a:srgbClr val="00AEEF"/>
                </a:solidFill>
                <a:latin typeface="宋体" panose="02010600030101010101" pitchFamily="2" charset="-122"/>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或</a:t>
            </a:r>
            <a:r>
              <a:rPr lang="en-US" altLang="zh-CN" sz="2400">
                <a:solidFill>
                  <a:srgbClr val="00AEEF"/>
                </a:solidFill>
                <a:latin typeface="宋体" panose="02010600030101010101" pitchFamily="2" charset="-122"/>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上下坡法</a:t>
            </a:r>
            <a:r>
              <a:rPr lang="en-US" altLang="zh-CN" sz="2400">
                <a:solidFill>
                  <a:srgbClr val="00AEEF"/>
                </a:solidFill>
                <a:latin typeface="宋体" panose="02010600030101010101" pitchFamily="2" charset="-122"/>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等方法判断</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pic>
        <p:nvPicPr>
          <p:cNvPr id="6" name="箭头右下.eps" descr="id:2147492589;FounderCES"/>
          <p:cNvPicPr/>
          <p:nvPr/>
        </p:nvPicPr>
        <p:blipFill>
          <a:blip r:embed="rId3"/>
          <a:stretch>
            <a:fillRect/>
          </a:stretch>
        </p:blipFill>
        <p:spPr>
          <a:xfrm>
            <a:off x="591243" y="3185606"/>
            <a:ext cx="394970" cy="310515"/>
          </a:xfrm>
          <a:prstGeom prst="rect">
            <a:avLst/>
          </a:prstGeom>
        </p:spPr>
      </p:pic>
      <p:pic>
        <p:nvPicPr>
          <p:cNvPr id="7" name="wld588.jpg" descr="id:2147492575;FounderCES"/>
          <p:cNvPicPr/>
          <p:nvPr/>
        </p:nvPicPr>
        <p:blipFill>
          <a:blip r:embed="rId4"/>
          <a:stretch>
            <a:fillRect/>
          </a:stretch>
        </p:blipFill>
        <p:spPr>
          <a:xfrm>
            <a:off x="4222998" y="4725144"/>
            <a:ext cx="3024336" cy="177648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1180"/>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波</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的多解问题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波的周期性造成多解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时间周期性：相隔周期的整数倍时间的两个时刻的波形图完全相同，时间间隔</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的关系不明确会造成多解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空间周期性：沿传播方向上，相隔波长的整数倍距离的两质点的振动情况完全相同，质点间距离</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与波长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的关系不明确会造成多解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波的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双向性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造成多解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对给定的波形图，波的传播方向不同，质点的振动方向也不同，反之亦然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传播方向双向性：波的传播方向不确定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振动方向双向性：质点振动方向不确定</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pic>
        <p:nvPicPr>
          <p:cNvPr id="4" name="要点3.eps" descr="id:2147492603;FounderCES"/>
          <p:cNvPicPr/>
          <p:nvPr/>
        </p:nvPicPr>
        <p:blipFill>
          <a:blip r:embed="rId1"/>
          <a:stretch>
            <a:fillRect/>
          </a:stretch>
        </p:blipFill>
        <p:spPr>
          <a:xfrm>
            <a:off x="360854" y="908720"/>
            <a:ext cx="1017905" cy="35687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69385"/>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波的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双向性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造成多解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对给定的波形图，波的传播方向不同，质点的振动方向也不同，反之亦然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传播方向双向性：波的传播方向不确定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振动方向双向性：质点振动方向不确定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波形的隐含性造成多解</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在波动问题中，往往只给出完整波形的一部分，或给出几个特殊点，而其余信息均处于隐性状态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这时波形就有多种情况，形成波动问题的多解性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06574" y="1639236"/>
            <a:ext cx="1254116" cy="369395"/>
          </a:xfrm>
          <a:prstGeom prst="rect">
            <a:avLst/>
          </a:prstGeom>
        </p:spPr>
      </p:pic>
      <p:pic>
        <p:nvPicPr>
          <p:cNvPr id="6" name="24知识过.eps" descr="id:2147491630;FounderCES"/>
          <p:cNvPicPr/>
          <p:nvPr/>
        </p:nvPicPr>
        <p:blipFill>
          <a:blip r:embed="rId2"/>
          <a:stretch>
            <a:fillRect/>
          </a:stretch>
        </p:blipFill>
        <p:spPr>
          <a:xfrm>
            <a:off x="2188368" y="804441"/>
            <a:ext cx="7723262" cy="536327"/>
          </a:xfrm>
          <a:prstGeom prst="rect">
            <a:avLst/>
          </a:prstGeom>
        </p:spPr>
      </p:pic>
      <p:sp>
        <p:nvSpPr>
          <p:cNvPr id="3" name="内容占位符 2"/>
          <p:cNvSpPr>
            <a:spLocks noGrp="1"/>
          </p:cNvSpPr>
          <p:nvPr>
            <p:ph idx="1"/>
          </p:nvPr>
        </p:nvSpPr>
        <p:spPr>
          <a:xfrm>
            <a:off x="360854" y="1484784"/>
            <a:ext cx="11485848" cy="3346237"/>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波</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的图像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008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用横坐标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表示在波的传播方向上各质点的平衡位置，纵坐标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表示某时刻各质点偏离平衡位置的位移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规定位移向上时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取正值，向下时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取负值，在</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xOy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坐标平面内，得到一系列坐标为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的点，这些点的集合就是这一时刻波的图像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波的图像有时也称波形图，简称波形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如果波的图像是正弦曲线，这样的波叫作正弦波，也叫简谐波</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图所示是某时刻一列横波上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两质点的振动图像，两质点沿波的传播方向上的距离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smtClean="0">
                <a:solidFill>
                  <a:srgbClr val="000000"/>
                </a:solidFill>
                <a:ea typeface="宋体" panose="02010600030101010101" pitchFamily="2" charset="-122"/>
                <a:cs typeface="Times New Roman" panose="02020603050405020304" pitchFamily="18" charset="0"/>
              </a:rPr>
              <a:t>.0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，波长大于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smtClean="0">
                <a:solidFill>
                  <a:srgbClr val="000000"/>
                </a:solidFill>
                <a:ea typeface="宋体" panose="02010600030101010101" pitchFamily="2" charset="-122"/>
                <a:cs typeface="Times New Roman" panose="02020603050405020304" pitchFamily="18" charset="0"/>
              </a:rPr>
              <a:t>.0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，求这列波的波速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24典例3.eps" descr="id:2147492610;FounderCES"/>
          <p:cNvPicPr/>
          <p:nvPr/>
        </p:nvPicPr>
        <p:blipFill>
          <a:blip r:embed="rId1"/>
          <a:stretch>
            <a:fillRect/>
          </a:stretch>
        </p:blipFill>
        <p:spPr>
          <a:xfrm>
            <a:off x="550590" y="908720"/>
            <a:ext cx="991870" cy="319405"/>
          </a:xfrm>
          <a:prstGeom prst="rect">
            <a:avLst/>
          </a:prstGeom>
        </p:spPr>
      </p:pic>
      <p:pic>
        <p:nvPicPr>
          <p:cNvPr id="5" name="wla439.jpg" descr="id:2147492617;FounderCES"/>
          <p:cNvPicPr/>
          <p:nvPr/>
        </p:nvPicPr>
        <p:blipFill>
          <a:blip r:embed="rId2"/>
          <a:stretch>
            <a:fillRect/>
          </a:stretch>
        </p:blipFill>
        <p:spPr>
          <a:xfrm>
            <a:off x="2782838" y="2060848"/>
            <a:ext cx="3001645" cy="2331085"/>
          </a:xfrm>
          <a:prstGeom prst="rect">
            <a:avLst/>
          </a:prstGeom>
        </p:spPr>
      </p:pic>
      <p:pic>
        <p:nvPicPr>
          <p:cNvPr id="6" name="wla440.jpg" descr="id:2147492624;FounderCES"/>
          <p:cNvPicPr/>
          <p:nvPr/>
        </p:nvPicPr>
        <p:blipFill>
          <a:blip r:embed="rId3"/>
          <a:stretch>
            <a:fillRect/>
          </a:stretch>
        </p:blipFill>
        <p:spPr>
          <a:xfrm>
            <a:off x="6239222" y="2031019"/>
            <a:ext cx="2828925" cy="2197100"/>
          </a:xfrm>
          <a:prstGeom prst="rect">
            <a:avLst/>
          </a:prstGeom>
        </p:spPr>
      </p:pic>
      <p:sp>
        <p:nvSpPr>
          <p:cNvPr id="2" name="矩形 1"/>
          <p:cNvSpPr/>
          <p:nvPr/>
        </p:nvSpPr>
        <p:spPr>
          <a:xfrm>
            <a:off x="1321037" y="4942909"/>
            <a:ext cx="2186817" cy="646331"/>
          </a:xfrm>
          <a:prstGeom prst="rect">
            <a:avLst/>
          </a:prstGeom>
        </p:spPr>
        <p:txBody>
          <a:bodyPr wrap="none">
            <a:spAutoFit/>
          </a:bodyPr>
          <a:lstStyle/>
          <a:p>
            <a:pPr algn="just">
              <a:lnSpc>
                <a:spcPct val="150000"/>
              </a:lnSpc>
              <a:spcAft>
                <a:spcPts val="0"/>
              </a:spcAft>
              <a:tabLst>
                <a:tab pos="6301105" algn="l"/>
              </a:tabLst>
            </a:pPr>
            <a:r>
              <a:rPr lang="en-US" altLang="zh-CN" sz="2400" smtClean="0">
                <a:solidFill>
                  <a:srgbClr val="000000"/>
                </a:solidFill>
                <a:cs typeface="Times New Roman" panose="02020603050405020304" pitchFamily="18" charset="0"/>
              </a:rPr>
              <a:t>60 m/s</a:t>
            </a:r>
            <a:r>
              <a:rPr lang="zh-CN" altLang="zh-CN" sz="2400">
                <a:solidFill>
                  <a:srgbClr val="000000"/>
                </a:solidFill>
                <a:ea typeface="楷体" panose="02010609060101010101" pitchFamily="49" charset="-122"/>
                <a:cs typeface="Times New Roman" panose="02020603050405020304" pitchFamily="18" charset="0"/>
              </a:rPr>
              <a:t>或</a:t>
            </a:r>
            <a:r>
              <a:rPr lang="en-US" altLang="zh-CN" sz="2400" smtClean="0">
                <a:solidFill>
                  <a:srgbClr val="000000"/>
                </a:solidFill>
                <a:cs typeface="Times New Roman" panose="02020603050405020304" pitchFamily="18" charset="0"/>
              </a:rPr>
              <a:t>20 m/s</a:t>
            </a:r>
            <a:endParaRPr lang="zh-CN" altLang="zh-CN" sz="1200">
              <a:solidFill>
                <a:srgbClr val="000000"/>
              </a:solidFill>
              <a:cs typeface="Times New Roman" panose="02020603050405020304" pitchFamily="18" charset="0"/>
            </a:endParaRPr>
          </a:p>
        </p:txBody>
      </p:sp>
      <p:pic>
        <p:nvPicPr>
          <p:cNvPr id="7" name="24答案.eps" descr="id:2147492652;FounderCES"/>
          <p:cNvPicPr/>
          <p:nvPr/>
        </p:nvPicPr>
        <p:blipFill>
          <a:blip r:embed="rId4"/>
          <a:stretch>
            <a:fillRect/>
          </a:stretch>
        </p:blipFill>
        <p:spPr>
          <a:xfrm>
            <a:off x="360854" y="5114473"/>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233295"/>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振动图像可知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质点振动周期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经平衡位置向上振动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处于波谷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设波长为</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若波由</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传向</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dirty="0" err="1">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nλ</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u="wavy" dirty="0">
                    <a:solidFill>
                      <a:srgbClr val="000000"/>
                    </a:solidFill>
                    <a:uFill>
                      <a:solidFill>
                        <a:srgbClr val="00FFF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所以该波的波长为</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𝐱</m:t>
                        </m:r>
                      </m:num>
                      <m:den>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𝟒𝐧</m:t>
                        </m:r>
                        <m:r>
                          <a:rPr lang="en-US" altLang="zh-CN" b="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𝟐𝟒</m:t>
                        </m:r>
                      </m:num>
                      <m:den>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u="wavy" dirty="0">
                    <a:solidFill>
                      <a:srgbClr val="000000"/>
                    </a:solidFill>
                    <a:uFill>
                      <a:solidFill>
                        <a:srgbClr val="00FFF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FFF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233295"/>
              </a:xfrm>
              <a:blipFill rotWithShape="1">
                <a:blip r:embed="rId1"/>
                <a:stretch>
                  <a:fillRect l="-2" t="-28" r="1" b="28"/>
                </a:stretch>
              </a:blipFill>
            </p:spPr>
            <p:txBody>
              <a:bodyPr/>
              <a:lstStyle/>
              <a:p>
                <a:r>
                  <a:rPr lang="zh-CN" altLang="en-US">
                    <a:noFill/>
                  </a:rPr>
                  <a:t> </a:t>
                </a:r>
              </a:p>
            </p:txBody>
          </p:sp>
        </mc:Fallback>
      </mc:AlternateContent>
      <p:pic>
        <p:nvPicPr>
          <p:cNvPr id="4" name="wld591a.jpg" descr="id:2147492645;FounderCES"/>
          <p:cNvPicPr/>
          <p:nvPr/>
        </p:nvPicPr>
        <p:blipFill>
          <a:blip r:embed="rId2"/>
          <a:stretch>
            <a:fillRect/>
          </a:stretch>
        </p:blipFill>
        <p:spPr>
          <a:xfrm>
            <a:off x="4078982" y="4221088"/>
            <a:ext cx="3312368" cy="2160240"/>
          </a:xfrm>
          <a:prstGeom prst="rect">
            <a:avLst/>
          </a:prstGeom>
        </p:spPr>
      </p:pic>
      <p:pic>
        <p:nvPicPr>
          <p:cNvPr id="5" name="24解析.eps" descr="id:2147492631;FounderCES"/>
          <p:cNvPicPr/>
          <p:nvPr/>
        </p:nvPicPr>
        <p:blipFill>
          <a:blip r:embed="rId3"/>
          <a:stretch>
            <a:fillRect/>
          </a:stretch>
        </p:blipFill>
        <p:spPr>
          <a:xfrm>
            <a:off x="550590" y="980728"/>
            <a:ext cx="840740" cy="299720"/>
          </a:xfrm>
          <a:prstGeom prst="rect">
            <a:avLst/>
          </a:prstGeom>
        </p:spPr>
      </p:pic>
      <p:sp>
        <p:nvSpPr>
          <p:cNvPr id="2" name="矩形 1"/>
          <p:cNvSpPr/>
          <p:nvPr/>
        </p:nvSpPr>
        <p:spPr>
          <a:xfrm>
            <a:off x="360854" y="2924944"/>
            <a:ext cx="11485848" cy="1200329"/>
          </a:xfrm>
          <a:prstGeom prst="rect">
            <a:avLst/>
          </a:prstGeom>
        </p:spPr>
        <p:txBody>
          <a:bodyPr wrap="square">
            <a:spAutoFit/>
          </a:bodyPr>
          <a:lstStyle/>
          <a:p>
            <a:pPr lvl="0" algn="just" eaLnBrk="1">
              <a:lnSpc>
                <a:spcPct val="150000"/>
              </a:lnSpc>
              <a:spcBef>
                <a:spcPts val="0"/>
              </a:spcBef>
              <a:spcAft>
                <a:spcPts val="0"/>
              </a:spcAft>
              <a:tabLst>
                <a:tab pos="6301105" algn="l"/>
              </a:tabLst>
            </a:pPr>
            <a:r>
              <a:rPr lang="en-US" altLang="zh-CN" sz="2400" smtClean="0">
                <a:solidFill>
                  <a:srgbClr val="00AEEF"/>
                </a:solidFill>
                <a:ea typeface="楷体" panose="02010609060101010101" pitchFamily="49" charset="-122"/>
                <a:cs typeface="Times New Roman" panose="02020603050405020304" pitchFamily="18" charset="0"/>
              </a:rPr>
              <a:t>          </a:t>
            </a:r>
            <a:r>
              <a:rPr lang="zh-CN" altLang="zh-CN" sz="2400" smtClean="0">
                <a:solidFill>
                  <a:srgbClr val="00AEEF"/>
                </a:solidFill>
                <a:ea typeface="楷体" panose="02010609060101010101" pitchFamily="49" charset="-122"/>
                <a:cs typeface="Times New Roman" panose="02020603050405020304" pitchFamily="18" charset="0"/>
              </a:rPr>
              <a:t>画</a:t>
            </a:r>
            <a:r>
              <a:rPr lang="zh-CN" altLang="zh-CN" sz="2400">
                <a:solidFill>
                  <a:srgbClr val="00AEEF"/>
                </a:solidFill>
                <a:ea typeface="楷体" panose="02010609060101010101" pitchFamily="49" charset="-122"/>
                <a:cs typeface="Times New Roman" panose="02020603050405020304" pitchFamily="18" charset="0"/>
              </a:rPr>
              <a:t>出</a:t>
            </a:r>
            <a:r>
              <a:rPr lang="en-US" altLang="zh-CN" sz="2400" i="1">
                <a:solidFill>
                  <a:srgbClr val="00AEEF"/>
                </a:solidFill>
                <a:cs typeface="Times New Roman" panose="02020603050405020304" pitchFamily="18" charset="0"/>
              </a:rPr>
              <a:t>t</a:t>
            </a:r>
            <a:r>
              <a:rPr lang="zh-CN" altLang="zh-CN" sz="2400">
                <a:solidFill>
                  <a:srgbClr val="00AEEF"/>
                </a:solidFill>
                <a:cs typeface="Times New Roman" panose="02020603050405020304" pitchFamily="18" charset="0"/>
              </a:rPr>
              <a:t>＝</a:t>
            </a:r>
            <a:r>
              <a:rPr lang="en-US" altLang="zh-CN" sz="2400">
                <a:solidFill>
                  <a:srgbClr val="00AEEF"/>
                </a:solidFill>
                <a:cs typeface="Times New Roman" panose="02020603050405020304" pitchFamily="18" charset="0"/>
              </a:rPr>
              <a:t>0</a:t>
            </a:r>
            <a:r>
              <a:rPr lang="zh-CN" altLang="zh-CN" sz="2400">
                <a:solidFill>
                  <a:srgbClr val="00AEEF"/>
                </a:solidFill>
                <a:ea typeface="楷体" panose="02010609060101010101" pitchFamily="49" charset="-122"/>
                <a:cs typeface="Times New Roman" panose="02020603050405020304" pitchFamily="18" charset="0"/>
              </a:rPr>
              <a:t>时刻的波形如图所示</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假设波向右传播</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若质点</a:t>
            </a:r>
            <a:r>
              <a:rPr lang="en-US" altLang="zh-CN" sz="2400" i="1">
                <a:solidFill>
                  <a:srgbClr val="00AEEF"/>
                </a:solidFill>
                <a:cs typeface="Times New Roman" panose="02020603050405020304" pitchFamily="18" charset="0"/>
              </a:rPr>
              <a:t>A</a:t>
            </a:r>
            <a:r>
              <a:rPr lang="zh-CN" altLang="zh-CN" sz="2400">
                <a:solidFill>
                  <a:srgbClr val="00AEEF"/>
                </a:solidFill>
                <a:ea typeface="楷体" panose="02010609060101010101" pitchFamily="49" charset="-122"/>
                <a:cs typeface="Times New Roman" panose="02020603050405020304" pitchFamily="18" charset="0"/>
              </a:rPr>
              <a:t>处于原点处</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则质点</a:t>
            </a:r>
            <a:r>
              <a:rPr lang="en-US" altLang="zh-CN" sz="2400" i="1">
                <a:solidFill>
                  <a:srgbClr val="00AEEF"/>
                </a:solidFill>
                <a:cs typeface="Times New Roman" panose="02020603050405020304" pitchFamily="18" charset="0"/>
              </a:rPr>
              <a:t>B</a:t>
            </a:r>
            <a:r>
              <a:rPr lang="zh-CN" altLang="zh-CN" sz="2400">
                <a:solidFill>
                  <a:srgbClr val="00AEEF"/>
                </a:solidFill>
                <a:ea typeface="楷体" panose="02010609060101010101" pitchFamily="49" charset="-122"/>
                <a:cs typeface="Times New Roman" panose="02020603050405020304" pitchFamily="18" charset="0"/>
              </a:rPr>
              <a:t>可能为图中的</a:t>
            </a:r>
            <a:r>
              <a:rPr lang="en-US" altLang="zh-CN" sz="2400">
                <a:solidFill>
                  <a:srgbClr val="00AEEF"/>
                </a:solidFill>
                <a:cs typeface="Times New Roman" panose="02020603050405020304" pitchFamily="18" charset="0"/>
              </a:rPr>
              <a:t>1</a:t>
            </a:r>
            <a:r>
              <a:rPr lang="zh-CN" altLang="zh-CN" sz="2400">
                <a:solidFill>
                  <a:srgbClr val="00AEEF"/>
                </a:solidFill>
                <a:ea typeface="楷体" panose="02010609060101010101" pitchFamily="49" charset="-122"/>
                <a:cs typeface="Times New Roman" panose="02020603050405020304" pitchFamily="18" charset="0"/>
              </a:rPr>
              <a:t>、</a:t>
            </a:r>
            <a:r>
              <a:rPr lang="en-US" altLang="zh-CN" sz="2400">
                <a:solidFill>
                  <a:srgbClr val="00AEEF"/>
                </a:solidFill>
                <a:cs typeface="Times New Roman" panose="02020603050405020304" pitchFamily="18" charset="0"/>
              </a:rPr>
              <a:t>2</a:t>
            </a:r>
            <a:r>
              <a:rPr lang="zh-CN" altLang="zh-CN" sz="2400">
                <a:solidFill>
                  <a:srgbClr val="00AEEF"/>
                </a:solidFill>
                <a:ea typeface="楷体" panose="02010609060101010101" pitchFamily="49" charset="-122"/>
                <a:cs typeface="Times New Roman" panose="02020603050405020304" pitchFamily="18" charset="0"/>
              </a:rPr>
              <a:t>、</a:t>
            </a:r>
            <a:r>
              <a:rPr lang="en-US" altLang="zh-CN" sz="2400">
                <a:solidFill>
                  <a:srgbClr val="00AEEF"/>
                </a:solidFill>
                <a:cs typeface="Times New Roman" panose="02020603050405020304" pitchFamily="18" charset="0"/>
              </a:rPr>
              <a:t>3</a:t>
            </a:r>
            <a:r>
              <a:rPr lang="en-US" altLang="zh-CN" sz="2400">
                <a:solidFill>
                  <a:srgbClr val="00AEEF"/>
                </a:solidFill>
                <a:latin typeface="宋体" panose="02010600030101010101" pitchFamily="2" charset="-122"/>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依据图形列式求解</a:t>
            </a:r>
            <a:r>
              <a:rPr lang="en-US" altLang="zh-CN" sz="2400">
                <a:solidFill>
                  <a:srgbClr val="00AEEF"/>
                </a:solidFill>
                <a:latin typeface="宋体" panose="02010600030101010101" pitchFamily="2" charset="-122"/>
                <a:cs typeface="Times New Roman" panose="02020603050405020304" pitchFamily="18" charset="0"/>
              </a:rPr>
              <a:t>.</a:t>
            </a:r>
            <a:endParaRPr lang="zh-CN" altLang="en-US" sz="2400" b="0">
              <a:solidFill>
                <a:prstClr val="black"/>
              </a:solidFill>
              <a:latin typeface="Times New Roman" panose="02020603050405020304"/>
              <a:ea typeface="宋体" panose="02010600030101010101" pitchFamily="2" charset="-122"/>
            </a:endParaRPr>
          </a:p>
        </p:txBody>
      </p:sp>
      <p:pic>
        <p:nvPicPr>
          <p:cNvPr id="6" name="箭头右下.eps" descr="id:2147492638;FounderCES"/>
          <p:cNvPicPr/>
          <p:nvPr/>
        </p:nvPicPr>
        <p:blipFill>
          <a:blip r:embed="rId4"/>
          <a:stretch>
            <a:fillRect/>
          </a:stretch>
        </p:blipFill>
        <p:spPr>
          <a:xfrm>
            <a:off x="550590" y="3095814"/>
            <a:ext cx="394970" cy="310515"/>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20688"/>
                <a:ext cx="11485848" cy="4168642"/>
              </a:xfrm>
            </p:spPr>
            <p:txBody>
              <a:bodyPr/>
              <a:lstStyle/>
              <a:p>
                <a:pPr hangingPunct="0">
                  <a:spcAft>
                    <a:spcPts val="0"/>
                  </a:spcAft>
                  <a:tabLst>
                    <a:tab pos="630110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波速</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m/s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若波由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波速</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620688"/>
                <a:ext cx="11485848" cy="4168642"/>
              </a:xfrm>
              <a:blipFill rotWithShape="1">
                <a:blip r:embed="rId1"/>
                <a:stretch>
                  <a:fillRect l="-2" t="-7" r="1" b="-1702"/>
                </a:stretch>
              </a:blipFill>
            </p:spPr>
            <p:txBody>
              <a:bodyPr/>
              <a:lstStyle/>
              <a:p>
                <a:r>
                  <a:rPr lang="zh-CN" altLang="en-US">
                    <a:noFill/>
                  </a:rPr>
                  <a:t> </a:t>
                </a:r>
              </a:p>
            </p:txBody>
          </p:sp>
        </mc:Fallback>
      </mc:AlternateContent>
      <p:pic>
        <p:nvPicPr>
          <p:cNvPr id="4" name="wld591a.jpg" descr="id:2147492645;FounderCES"/>
          <p:cNvPicPr/>
          <p:nvPr/>
        </p:nvPicPr>
        <p:blipFill>
          <a:blip r:embed="rId2"/>
          <a:stretch>
            <a:fillRect/>
          </a:stretch>
        </p:blipFill>
        <p:spPr>
          <a:xfrm>
            <a:off x="3934966" y="4221088"/>
            <a:ext cx="3312368" cy="216024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4454233"/>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解决</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波的周期性及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双向性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带来的多解问题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首先考虑传播方向的双向性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如果题目未说明波的传播方向或没有其他条件暗示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应首先按波传播方向的可能性进行讨论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对设定的传播方向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一般先确定最简单的情况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即一个周期内的情况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然后在此基础上加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应注意题目是否有限制条件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如有的题目限制波的传播方向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或限制时间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大于或小于一个周期等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所以解题时应综合考虑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加强多解意识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认真分析题意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空间的周期性和时间的周期性是一致的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实质上是波形平移规律的应用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所以解题时我们可以针对不同题目选择其中一种方法求解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402382" y="793745"/>
            <a:ext cx="1844833" cy="47313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3192" y="908720"/>
            <a:ext cx="1308841" cy="346592"/>
          </a:xfrm>
          <a:prstGeom prst="rect">
            <a:avLst/>
          </a:prstGeom>
        </p:spPr>
      </p:pic>
      <p:sp>
        <p:nvSpPr>
          <p:cNvPr id="4" name="内容占位符 3"/>
          <p:cNvSpPr>
            <a:spLocks noGrp="1"/>
          </p:cNvSpPr>
          <p:nvPr>
            <p:ph idx="1"/>
          </p:nvPr>
        </p:nvSpPr>
        <p:spPr>
          <a:xfrm>
            <a:off x="360854" y="721307"/>
            <a:ext cx="11485848" cy="4454233"/>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波长</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、周期和频率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波长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在波的传播方向上，振动相位总是相同的两个相邻质点间的距离，叫作波长，通常用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在横波中，两个相邻波峰或两个相邻波谷之间的距离等于波长；在纵波中，两个相邻密部或两个相邻疏部之间的距离等于波长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相距一个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或整数倍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波长的两个质点在任何时刻振动状态都相同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波长由波源和介质共同决定，与温度有关；波长反映了波在空间上的周期性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5" name="wld579.jpg" descr="id:2147492461;FounderCES"/>
          <p:cNvPicPr/>
          <p:nvPr/>
        </p:nvPicPr>
        <p:blipFill>
          <a:blip r:embed="rId2">
            <a:clrChange>
              <a:clrFrom>
                <a:srgbClr val="FFFFFE"/>
              </a:clrFrom>
              <a:clrTo>
                <a:srgbClr val="FFFFFE">
                  <a:alpha val="0"/>
                </a:srgbClr>
              </a:clrTo>
            </a:clrChange>
          </a:blip>
          <a:stretch>
            <a:fillRect/>
          </a:stretch>
        </p:blipFill>
        <p:spPr>
          <a:xfrm>
            <a:off x="4318158" y="5085184"/>
            <a:ext cx="3571240" cy="143764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970318"/>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波长</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的确定方式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根据定义确定</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在波的传播方向上</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振动相位总是相同</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的两个相邻质点间的距离等于一个波长</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波在一个周期内传播的距离等于一个波长</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根据波的图像确定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在波的图像上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振动位移总是相同的两个相邻质点间的距离为一个波长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在波的图像上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运动状态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总是相同的两个相邻质点间的距离为一个波长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在波的图像上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两个相邻波峰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或波谷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间的距离为一个波长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根据公式</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来确定</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拓展.eps" descr="id:2147492468;FounderCES"/>
          <p:cNvPicPr/>
          <p:nvPr/>
        </p:nvPicPr>
        <p:blipFill>
          <a:blip r:embed="rId1"/>
          <a:stretch>
            <a:fillRect/>
          </a:stretch>
        </p:blipFill>
        <p:spPr>
          <a:xfrm>
            <a:off x="478582" y="908720"/>
            <a:ext cx="1191895" cy="33274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302090" y="3771788"/>
            <a:ext cx="648072" cy="504056"/>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659976"/>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介质中各个质点振动的周期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是相同的，都等于波源的振动周期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波的周期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由波源决定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一个周期内波在介质中传播的距离等于一个波长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周期反映了波在时间上的周期性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频率和周期的关系：频率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互为倒数，即</a:t>
                </a:r>
                <a:r>
                  <a:rPr lang="en-US" altLang="zh-CN" b="1" i="1">
                    <a:solidFill>
                      <a:srgbClr val="000000"/>
                    </a:solidFill>
                    <a:latin typeface="Times New Roman" panose="02020603050405020304" pitchFamily="18" charset="0"/>
                    <a:ea typeface="宋体" panose="02010600030101010101" pitchFamily="2" charset="-122"/>
                  </a:rPr>
                  <a:t>f</a:t>
                </a:r>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659976"/>
              </a:xfrm>
              <a:blipFill rotWithShape="1">
                <a:blip r:embed="rId1"/>
                <a:stretch>
                  <a:fillRect l="-2" t="-17" r="1" b="1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876925"/>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波速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波速是指波在介质中传播的速度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机械波的波速反映了波在介质中传播的快慢，既有大小又有方向，其方向反映了波的传播方向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机械波在介质中的传播速度是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由介质本身的性质决定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的，不同频率的机械波在相同的介质中传播速度相等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某种机械波从一种介质进入另一种介质，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频率不变，波速改变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波长、频率、周期和波速之间的关系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机械波在介质中的传播速度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876925"/>
              </a:xfrm>
              <a:blipFill rotWithShape="1">
                <a:blip r:embed="rId1"/>
                <a:stretch>
                  <a:fillRect l="-2" t="-11" r="1" b="11"/>
                </a:stretch>
              </a:blipFill>
            </p:spPr>
            <p:txBody>
              <a:bodyPr/>
              <a:lstStyle/>
              <a:p>
                <a:r>
                  <a:rPr lang="zh-CN" altLang="en-US">
                    <a:noFill/>
                  </a:rPr>
                  <a:t> </a:t>
                </a:r>
              </a:p>
            </p:txBody>
          </p:sp>
        </mc:Fallback>
      </mc:AlternateContent>
      <p:pic>
        <p:nvPicPr>
          <p:cNvPr id="5" name="知识点3.eps" descr="id:2147492475;FounderCES"/>
          <p:cNvPicPr/>
          <p:nvPr/>
        </p:nvPicPr>
        <p:blipFill>
          <a:blip r:embed="rId2"/>
          <a:stretch>
            <a:fillRect/>
          </a:stretch>
        </p:blipFill>
        <p:spPr>
          <a:xfrm>
            <a:off x="406574" y="908720"/>
            <a:ext cx="1191895" cy="31623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2238241"/>
          </a:xfrm>
          <a:solidFill>
            <a:srgbClr val="E3F2E7"/>
          </a:solidFill>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波速</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与质点振动速度的区别</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01105"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波速是振动形式向外传播的速度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始终沿传播方向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在同一介质中波速不变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振动速度是指质点在平衡位置附近振动的速度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大小和方向都随时间做周期性变化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所以波速不是质点的振动速度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拓展.eps" descr="id:2147492482;FounderCES"/>
          <p:cNvPicPr/>
          <p:nvPr/>
        </p:nvPicPr>
        <p:blipFill>
          <a:blip r:embed="rId1"/>
          <a:stretch>
            <a:fillRect/>
          </a:stretch>
        </p:blipFill>
        <p:spPr>
          <a:xfrm>
            <a:off x="550590" y="908720"/>
            <a:ext cx="1191895" cy="33274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602023"/>
            <a:ext cx="959793" cy="337706"/>
          </a:xfrm>
          <a:prstGeom prst="rect">
            <a:avLst/>
          </a:prstGeom>
        </p:spPr>
      </p:pic>
      <p:sp>
        <p:nvSpPr>
          <p:cNvPr id="3" name="内容占位符 2"/>
          <p:cNvSpPr>
            <a:spLocks noGrp="1"/>
          </p:cNvSpPr>
          <p:nvPr>
            <p:ph idx="1"/>
          </p:nvPr>
        </p:nvSpPr>
        <p:spPr>
          <a:xfrm>
            <a:off x="360854" y="1453005"/>
            <a:ext cx="11485848" cy="1130246"/>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振动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图像与波的图像的比较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两种图像的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nvGraphicFramePr>
        <p:xfrm>
          <a:off x="419718" y="2637406"/>
          <a:ext cx="11368120" cy="3840480"/>
        </p:xfrm>
        <a:graphic>
          <a:graphicData uri="http://schemas.openxmlformats.org/drawingml/2006/table">
            <a:tbl>
              <a:tblPr firstRow="1" firstCol="1" bandRow="1"/>
              <a:tblGrid>
                <a:gridCol w="1658712"/>
                <a:gridCol w="3556166"/>
                <a:gridCol w="6153242"/>
              </a:tblGrid>
              <a:tr h="156413">
                <a:tc>
                  <a:txBody>
                    <a:bodyPr/>
                    <a:lstStyle/>
                    <a:p>
                      <a:pPr algn="ctr" hangingPunct="0">
                        <a:lnSpc>
                          <a:spcPct val="15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振动图像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波的图像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研究对象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一振动质点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沿波传播方向的所有质点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110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研究内容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一质点的位移随时间的变化规律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某时刻所有质点的空间分布规律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10" name="hjtt109.jpg"/>
          <p:cNvPicPr/>
          <p:nvPr/>
        </p:nvPicPr>
        <p:blipFill>
          <a:blip r:embed="rId3"/>
          <a:stretch>
            <a:fillRect/>
          </a:stretch>
        </p:blipFill>
        <p:spPr>
          <a:xfrm>
            <a:off x="2854846" y="4869160"/>
            <a:ext cx="2009775" cy="1443355"/>
          </a:xfrm>
          <a:prstGeom prst="rect">
            <a:avLst/>
          </a:prstGeom>
        </p:spPr>
      </p:pic>
      <p:pic>
        <p:nvPicPr>
          <p:cNvPr id="11" name="hjtt110.jpg"/>
          <p:cNvPicPr/>
          <p:nvPr/>
        </p:nvPicPr>
        <p:blipFill>
          <a:blip r:embed="rId4"/>
          <a:stretch>
            <a:fillRect/>
          </a:stretch>
        </p:blipFill>
        <p:spPr>
          <a:xfrm>
            <a:off x="7751390" y="4900356"/>
            <a:ext cx="2012266" cy="136815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08720"/>
          <a:ext cx="11521280" cy="4389120"/>
        </p:xfrm>
        <a:graphic>
          <a:graphicData uri="http://schemas.openxmlformats.org/drawingml/2006/table">
            <a:tbl>
              <a:tblPr firstRow="1" firstCol="1" bandRow="1"/>
              <a:tblGrid>
                <a:gridCol w="1329556"/>
                <a:gridCol w="4283612"/>
                <a:gridCol w="5908112"/>
              </a:tblGrid>
              <a:tr h="0">
                <a:tc>
                  <a:txBody>
                    <a:bodyPr/>
                    <a:lstStyle/>
                    <a:p>
                      <a:pPr algn="ctr" hangingPunct="0">
                        <a:lnSpc>
                          <a:spcPct val="15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振动图像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波的图像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意义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表示某一质点在各时刻的位移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表示某时刻各质点的位移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信息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质点的振动周期</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质点的振幅</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质点在各时刻的位移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质点在各时刻速度、加速度的方向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波长、振幅</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所有质点在该时刻的位移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所有质点在该时刻的加速度方向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传播方向、振动方向的互判</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4128</Words>
  <Application>WPS 演示</Application>
  <PresentationFormat>自定义</PresentationFormat>
  <Paragraphs>230</Paragraphs>
  <Slides>23</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23</vt:i4>
      </vt:variant>
    </vt:vector>
  </HeadingPairs>
  <TitlesOfParts>
    <vt:vector size="37" baseType="lpstr">
      <vt:lpstr>Arial</vt:lpstr>
      <vt:lpstr>宋体</vt:lpstr>
      <vt:lpstr>Wingdings</vt:lpstr>
      <vt:lpstr>Times New Roman</vt:lpstr>
      <vt:lpstr>楷体</vt:lpstr>
      <vt:lpstr>微软雅黑</vt:lpstr>
      <vt:lpstr>黑体</vt:lpstr>
      <vt:lpstr>仿宋</vt:lpstr>
      <vt:lpstr>Book Antiqua</vt:lpstr>
      <vt:lpstr>Cambria Math</vt:lpstr>
      <vt:lpstr>Arial Unicode MS</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401</cp:revision>
  <dcterms:created xsi:type="dcterms:W3CDTF">2020-11-06T05:24:00Z</dcterms:created>
  <dcterms:modified xsi:type="dcterms:W3CDTF">2025-06-24T01:43:31Z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47BF94FDAD774D82A11811225712E887_12</vt:lpwstr>
  </property>
</Properties>
</file>